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sldIdLst>
    <p:sldId id="256" r:id="rId2"/>
    <p:sldId id="297" r:id="rId3"/>
    <p:sldId id="300" r:id="rId4"/>
    <p:sldId id="301" r:id="rId5"/>
    <p:sldId id="268" r:id="rId6"/>
    <p:sldId id="308" r:id="rId7"/>
    <p:sldId id="305" r:id="rId8"/>
    <p:sldId id="309" r:id="rId9"/>
    <p:sldId id="310" r:id="rId10"/>
    <p:sldId id="312" r:id="rId11"/>
    <p:sldId id="311" r:id="rId12"/>
    <p:sldId id="306" r:id="rId13"/>
    <p:sldId id="304" r:id="rId14"/>
    <p:sldId id="315" r:id="rId15"/>
    <p:sldId id="317" r:id="rId16"/>
    <p:sldId id="295" r:id="rId17"/>
    <p:sldId id="316" r:id="rId18"/>
    <p:sldId id="261" r:id="rId19"/>
    <p:sldId id="29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21.jpg>
</file>

<file path=ppt/media/image22.jpg>
</file>

<file path=ppt/media/image23.png>
</file>

<file path=ppt/media/image3.png>
</file>

<file path=ppt/media/image4.png>
</file>

<file path=ppt/media/image5.jpe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18/04/2022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18/04/2022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18/04/2022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18/04/2022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18/04/2022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18/04/2022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18/04/2022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18/04/2022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/blob/master/manuals/Tutorial%201%20-%20Bater%C3%ADas%20Lipo.pdf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/tree/master/fw/PID_seguimiento_linea" TargetMode="External"/><Relationship Id="rId2" Type="http://schemas.openxmlformats.org/officeDocument/2006/relationships/hyperlink" Target="https://github.com/Resaj/cyclops-project/blob/master/manuals/Tutorial%205%20-%20Primeras%20pruebas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saj/cyclops-project/blob/master/manuals/Tutorial%204%20-%20Configuraci%C3%B3n%20del%20bluetooth%20HC-05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https://www.youtube.com/watch?v=VlHahwHngM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29LRdfCOr4&amp;feature=youtu.be" TargetMode="External"/><Relationship Id="rId2" Type="http://schemas.openxmlformats.org/officeDocument/2006/relationships/hyperlink" Target="https://www.youtube.com/watch?v=z2oo7uyRR7E&amp;feature=youtu.b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zMkAYJiVFE&amp;feature=youtu.be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aj/mis-presentaciones/blob/master/2018-05-12-Granabot/De%20velocistas%20a%20carreras.%20C%C3%B3mo%20evolucionar%20el%20robot.pdf" TargetMode="External"/><Relationship Id="rId3" Type="http://schemas.openxmlformats.org/officeDocument/2006/relationships/hyperlink" Target="https://github.com/Resaj/cyclops-project/wiki/FAQ" TargetMode="External"/><Relationship Id="rId7" Type="http://schemas.openxmlformats.org/officeDocument/2006/relationships/hyperlink" Target="https://www.youtube.com/watch?v=DD1i526O3Ts" TargetMode="External"/><Relationship Id="rId2" Type="http://schemas.openxmlformats.org/officeDocument/2006/relationships/hyperlink" Target="https://github.com/Resaj/cyclops-project/blob/master/README.m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aj/mis-presentaciones" TargetMode="External"/><Relationship Id="rId5" Type="http://schemas.openxmlformats.org/officeDocument/2006/relationships/hyperlink" Target="https://groups.google.com/g/cyclops-project" TargetMode="External"/><Relationship Id="rId4" Type="http://schemas.openxmlformats.org/officeDocument/2006/relationships/hyperlink" Target="https://github.com/Resaj/cyclops-project/wiki/Implementaci%C3%B3n-de-un-PID-para-un-siguel%C3%ADneas" TargetMode="External"/><Relationship Id="rId9" Type="http://schemas.openxmlformats.org/officeDocument/2006/relationships/hyperlink" Target="https://github.com/Resaj/mis-presentaciones/blob/master/2019-04-26-Malakabot/Ideas%20para%20programar%20un%20robot%20rastreador%20sin%20morir%20en%20el%20intento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aj/time2time" TargetMode="External"/><Relationship Id="rId5" Type="http://schemas.openxmlformats.org/officeDocument/2006/relationships/hyperlink" Target="https://github.com/Resaj/circuit-maker" TargetMode="External"/><Relationship Id="rId4" Type="http://schemas.openxmlformats.org/officeDocument/2006/relationships/hyperlink" Target="https://github.com/Resaj/basic-circuit-maker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github.com/Resaj/cyclops-project/blob/master/manuals/Tutorial%203%20-%20Montaje%20del%20robo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2839725"/>
            <a:ext cx="8945217" cy="1117687"/>
          </a:xfrm>
        </p:spPr>
        <p:txBody>
          <a:bodyPr/>
          <a:lstStyle/>
          <a:p>
            <a:pPr algn="ctr"/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taller </a:t>
            </a:r>
            <a:r>
              <a:rPr lang="es-ES" sz="36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3600" dirty="0" err="1">
                <a:solidFill>
                  <a:srgbClr val="FFFF00"/>
                </a:solidFill>
                <a:latin typeface="Robotaur Academy Italic" pitchFamily="2" charset="0"/>
              </a:rPr>
              <a:t>Granabot</a:t>
            </a:r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 2022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¡¡Colisión en el puerto serie!!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7748062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¿Qué ocurre cuando dos dispositivos intentan transmitir por el mismo canal?</a:t>
            </a:r>
          </a:p>
          <a:p>
            <a:pPr lvl="1"/>
            <a:r>
              <a:rPr lang="es-ES" dirty="0"/>
              <a:t>Básicamente, que la información colisiona</a:t>
            </a:r>
          </a:p>
          <a:p>
            <a:r>
              <a:rPr lang="es-ES" dirty="0"/>
              <a:t>El diodo D4 sirve para cortar la transmisión del bluetooth hacia la Arduino cuando ésta está conectada por cable al ordenador, ya sea para cargar el programa o enviar y recibir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61F1C2-D0A8-485B-80EB-7B5D6589A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732" y="3028144"/>
            <a:ext cx="3009874" cy="245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5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lectura de batería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8013513" cy="3599316"/>
          </a:xfrm>
        </p:spPr>
        <p:txBody>
          <a:bodyPr>
            <a:normAutofit/>
          </a:bodyPr>
          <a:lstStyle/>
          <a:p>
            <a:r>
              <a:rPr lang="es-ES" dirty="0"/>
              <a:t>Conviene monitorizar la batería </a:t>
            </a:r>
            <a:r>
              <a:rPr lang="es-ES" dirty="0" err="1"/>
              <a:t>lipo</a:t>
            </a:r>
            <a:r>
              <a:rPr lang="es-ES" dirty="0"/>
              <a:t> para evitar que baje demasiado la tensión</a:t>
            </a:r>
          </a:p>
          <a:p>
            <a:endParaRPr lang="es-ES" dirty="0"/>
          </a:p>
          <a:p>
            <a:r>
              <a:rPr lang="es-ES" dirty="0"/>
              <a:t>Batería (VDD) = 8,4V máximo</a:t>
            </a:r>
          </a:p>
          <a:p>
            <a:r>
              <a:rPr lang="es-ES" dirty="0"/>
              <a:t>Entrada analógica de Arduino = +5V máximo</a:t>
            </a:r>
          </a:p>
          <a:p>
            <a:pPr lvl="1"/>
            <a:r>
              <a:rPr lang="es-ES" dirty="0"/>
              <a:t>Divisor resistivo para bajar de 8,4V a 5V</a:t>
            </a:r>
          </a:p>
          <a:p>
            <a:pPr lvl="1"/>
            <a:r>
              <a:rPr lang="es-ES" dirty="0"/>
              <a:t>El diodo D3 sirve para evitar que el pin BAT sobrepase 5V en caso de que el divisor esté dañado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AD93C55-9EFC-44F1-AC61-26E2F2BA1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9011" y="3184450"/>
            <a:ext cx="2030759" cy="227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CA627D2-EB5D-4515-8E63-BC9E6B459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26" y="2970743"/>
            <a:ext cx="3901057" cy="286031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Baterías de litio-polímero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7450805" cy="3895115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De obligada lectura el </a:t>
            </a:r>
            <a:r>
              <a:rPr lang="es-ES" dirty="0">
                <a:hlinkClick r:id="rId3"/>
              </a:rPr>
              <a:t>tutorial de baterías </a:t>
            </a:r>
            <a:r>
              <a:rPr lang="es-ES" dirty="0" err="1">
                <a:hlinkClick r:id="rId3"/>
              </a:rPr>
              <a:t>lipo</a:t>
            </a:r>
            <a:r>
              <a:rPr lang="es-ES" dirty="0"/>
              <a:t> para conocerlas y manejarlas sin sufrir percances</a:t>
            </a:r>
          </a:p>
          <a:p>
            <a:pPr lvl="1"/>
            <a:r>
              <a:rPr lang="es-ES" dirty="0"/>
              <a:t>No cortocircuitarlas, ni golpearlas, ni perforarlas, ni dejarlas al sol,…</a:t>
            </a:r>
          </a:p>
          <a:p>
            <a:pPr lvl="1"/>
            <a:r>
              <a:rPr lang="es-ES" dirty="0"/>
              <a:t>No dejar que cada una de sus celdas baje de 3V</a:t>
            </a:r>
          </a:p>
          <a:p>
            <a:pPr lvl="1"/>
            <a:r>
              <a:rPr lang="es-ES" dirty="0"/>
              <a:t>Cargar de forma balanceada para que las celdas siempre estén a la misma tensión entre ellas</a:t>
            </a:r>
          </a:p>
          <a:p>
            <a:pPr lvl="1"/>
            <a:r>
              <a:rPr lang="es-ES" dirty="0"/>
              <a:t>En largos periodos de reposo, mantener las baterías </a:t>
            </a:r>
            <a:r>
              <a:rPr lang="es-ES" dirty="0" err="1"/>
              <a:t>lipo</a:t>
            </a:r>
            <a:r>
              <a:rPr lang="es-ES" dirty="0"/>
              <a:t> a la tensión de almacenamiento (3,8V por celda)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7480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Firmware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Comprobar el funcionamiento del robot siguiendo el </a:t>
            </a:r>
            <a:r>
              <a:rPr lang="es-ES" dirty="0">
                <a:hlinkClick r:id="rId2"/>
              </a:rPr>
              <a:t>tutorial de primeras pruebas</a:t>
            </a:r>
            <a:endParaRPr lang="es-ES" dirty="0"/>
          </a:p>
          <a:p>
            <a:pPr lvl="1"/>
            <a:r>
              <a:rPr lang="es-ES" dirty="0"/>
              <a:t>Instalar la librería </a:t>
            </a:r>
            <a:r>
              <a:rPr lang="es-ES" dirty="0" err="1"/>
              <a:t>SoftWire</a:t>
            </a:r>
            <a:r>
              <a:rPr lang="es-ES" dirty="0"/>
              <a:t> indicada en el tutorial</a:t>
            </a:r>
          </a:p>
          <a:p>
            <a:pPr lvl="1"/>
            <a:r>
              <a:rPr lang="es-ES" dirty="0"/>
              <a:t>Ejecutar el programa de test</a:t>
            </a:r>
          </a:p>
          <a:p>
            <a:r>
              <a:rPr lang="es-ES" dirty="0">
                <a:hlinkClick r:id="rId3"/>
              </a:rPr>
              <a:t>Firmware básico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Calibración inicial de sensores</a:t>
            </a:r>
          </a:p>
          <a:p>
            <a:pPr lvl="1"/>
            <a:r>
              <a:rPr lang="es-ES" dirty="0"/>
              <a:t>PID de seguimiento de línea</a:t>
            </a:r>
          </a:p>
          <a:p>
            <a:pPr lvl="1"/>
            <a:r>
              <a:rPr lang="es-ES" dirty="0"/>
              <a:t>Ajuste de parámetros de PID y velocidad en tiempo real por bluetooth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175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Pruebas de bluetooth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Configuración del bluetooth HC-05 mediante comandos AT (</a:t>
            </a:r>
            <a:r>
              <a:rPr lang="es-ES" dirty="0">
                <a:hlinkClick r:id="rId2"/>
              </a:rPr>
              <a:t>tutorial HC-05</a:t>
            </a:r>
            <a:r>
              <a:rPr lang="es-ES" dirty="0"/>
              <a:t>)</a:t>
            </a:r>
            <a:endParaRPr lang="es-ES" dirty="0">
              <a:solidFill>
                <a:srgbClr val="FF0000"/>
              </a:solidFill>
            </a:endParaRPr>
          </a:p>
          <a:p>
            <a:r>
              <a:rPr lang="es-ES" dirty="0"/>
              <a:t>Comunicación entre el robot y el usuario vía bluetooth</a:t>
            </a:r>
          </a:p>
          <a:p>
            <a:pPr lvl="1"/>
            <a:r>
              <a:rPr lang="es-ES" dirty="0"/>
              <a:t>Con el ordenador, mediante Monitor Serial de Arduino</a:t>
            </a:r>
          </a:p>
          <a:p>
            <a:pPr lvl="2"/>
            <a:r>
              <a:rPr lang="es-ES" dirty="0"/>
              <a:t>Cargar programa “</a:t>
            </a:r>
            <a:r>
              <a:rPr lang="es-ES" dirty="0" err="1"/>
              <a:t>PID_seguimiento_linea.ino</a:t>
            </a:r>
            <a:r>
              <a:rPr lang="es-ES" dirty="0"/>
              <a:t>”</a:t>
            </a:r>
          </a:p>
          <a:p>
            <a:pPr lvl="1"/>
            <a:r>
              <a:rPr lang="es-ES" dirty="0"/>
              <a:t>Con el móvil, mediante la App </a:t>
            </a:r>
            <a:r>
              <a:rPr lang="es-ES" dirty="0" err="1"/>
              <a:t>PIDfromBT</a:t>
            </a:r>
            <a:r>
              <a:rPr lang="es-ES" dirty="0"/>
              <a:t>, desarrollada por </a:t>
            </a:r>
            <a:r>
              <a:rPr lang="es-ES" dirty="0" err="1"/>
              <a:t>OPRobots</a:t>
            </a:r>
            <a:endParaRPr lang="es-ES" dirty="0"/>
          </a:p>
          <a:p>
            <a:pPr lvl="2"/>
            <a:r>
              <a:rPr lang="es-ES" dirty="0"/>
              <a:t>Cargar programa “</a:t>
            </a:r>
            <a:r>
              <a:rPr lang="es-ES" dirty="0" err="1"/>
              <a:t>PID_seguimiento_linea_PIDfromBT.ino</a:t>
            </a:r>
            <a:r>
              <a:rPr lang="es-ES" dirty="0"/>
              <a:t>”</a:t>
            </a:r>
          </a:p>
          <a:p>
            <a:pPr lvl="2"/>
            <a:r>
              <a:rPr lang="es-ES" dirty="0"/>
              <a:t>Instalar App </a:t>
            </a:r>
            <a:r>
              <a:rPr lang="es-ES" dirty="0" err="1"/>
              <a:t>PIDfromBT</a:t>
            </a:r>
            <a:r>
              <a:rPr lang="es-ES" dirty="0"/>
              <a:t> en el móvil</a:t>
            </a:r>
          </a:p>
          <a:p>
            <a:r>
              <a:rPr lang="es-ES" dirty="0"/>
              <a:t>Variación del comportamiento del robot en función de los parámetros del PID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7162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Algoritmo PID: teoría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5057870" cy="4236205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Algoritmo que se emplea para </a:t>
            </a:r>
            <a:r>
              <a:rPr lang="es-ES" dirty="0">
                <a:hlinkClick r:id="rId2"/>
              </a:rPr>
              <a:t>contrarrestar los efectos de las perturbaciones</a:t>
            </a:r>
            <a:r>
              <a:rPr lang="es-ES" dirty="0"/>
              <a:t> en un sistema lineal</a:t>
            </a:r>
          </a:p>
          <a:p>
            <a:r>
              <a:rPr lang="es-ES" dirty="0"/>
              <a:t>Compuesto de las siguientes partes:</a:t>
            </a:r>
          </a:p>
          <a:p>
            <a:pPr lvl="1"/>
            <a:r>
              <a:rPr lang="es-ES" dirty="0"/>
              <a:t>Proporcional</a:t>
            </a:r>
          </a:p>
          <a:p>
            <a:pPr lvl="2"/>
            <a:r>
              <a:rPr lang="es-ES" dirty="0"/>
              <a:t>Detecta el error proporcional</a:t>
            </a:r>
          </a:p>
          <a:p>
            <a:pPr lvl="2"/>
            <a:r>
              <a:rPr lang="es-ES" dirty="0"/>
              <a:t>Corrección de posición</a:t>
            </a:r>
          </a:p>
          <a:p>
            <a:pPr lvl="1"/>
            <a:r>
              <a:rPr lang="es-ES" dirty="0"/>
              <a:t>Integral</a:t>
            </a:r>
          </a:p>
          <a:p>
            <a:pPr lvl="2"/>
            <a:r>
              <a:rPr lang="es-ES" dirty="0"/>
              <a:t>Detecta el error acumulado</a:t>
            </a:r>
          </a:p>
          <a:p>
            <a:pPr lvl="2"/>
            <a:r>
              <a:rPr lang="es-ES" dirty="0"/>
              <a:t>Oposición a las perturbaciones</a:t>
            </a:r>
          </a:p>
          <a:p>
            <a:pPr lvl="1"/>
            <a:r>
              <a:rPr lang="es-ES" dirty="0"/>
              <a:t>Derivativo</a:t>
            </a:r>
          </a:p>
          <a:p>
            <a:pPr lvl="2"/>
            <a:r>
              <a:rPr lang="es-ES" dirty="0"/>
              <a:t>Detecta la variación del error proporcional</a:t>
            </a:r>
          </a:p>
          <a:p>
            <a:pPr lvl="2"/>
            <a:r>
              <a:rPr lang="es-ES" dirty="0"/>
              <a:t>Corrección de velocidad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36D3E1B-DA85-4C8A-B67A-E253D9A373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19"/>
          <a:stretch/>
        </p:blipFill>
        <p:spPr>
          <a:xfrm>
            <a:off x="5131018" y="4505739"/>
            <a:ext cx="4754760" cy="23390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85FA19B-2473-4CED-B266-E4D5F4CF4F2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339" y="2323620"/>
            <a:ext cx="4015409" cy="27894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7358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Algoritmo PID: calibración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0" y="2336872"/>
            <a:ext cx="10306993" cy="4156693"/>
          </a:xfrm>
        </p:spPr>
        <p:txBody>
          <a:bodyPr>
            <a:normAutofit/>
          </a:bodyPr>
          <a:lstStyle/>
          <a:p>
            <a:r>
              <a:rPr lang="es-ES" dirty="0"/>
              <a:t>Pasos para calibrar un PID manualmente: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Poner todas las </a:t>
            </a:r>
            <a:r>
              <a:rPr lang="es-ES" dirty="0" err="1"/>
              <a:t>K's</a:t>
            </a:r>
            <a:r>
              <a:rPr lang="es-ES" dirty="0"/>
              <a:t> a cero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Ir aumentando poco a poco </a:t>
            </a:r>
            <a:r>
              <a:rPr lang="es-ES" dirty="0" err="1"/>
              <a:t>Kp</a:t>
            </a:r>
            <a:endParaRPr lang="es-ES" dirty="0"/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Cuando el robot empiece a cabecear, bajar un poco el valor de </a:t>
            </a:r>
            <a:r>
              <a:rPr lang="es-ES" dirty="0" err="1"/>
              <a:t>Kp</a:t>
            </a:r>
            <a:r>
              <a:rPr lang="es-ES" dirty="0"/>
              <a:t> y dejarlo fijo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/>
              <a:t>Realizar los pasos 2 y 3 para calibrar </a:t>
            </a:r>
            <a:r>
              <a:rPr lang="es-ES" dirty="0" err="1"/>
              <a:t>Kd</a:t>
            </a:r>
            <a:endParaRPr lang="es-ES" dirty="0"/>
          </a:p>
          <a:p>
            <a:r>
              <a:rPr lang="es-ES" dirty="0"/>
              <a:t>La respuesta varía si se modifica la velocidad lineal del robot, por lo que habrá que realizar el cálculo de las </a:t>
            </a:r>
            <a:r>
              <a:rPr lang="es-ES" dirty="0" err="1"/>
              <a:t>K’s</a:t>
            </a:r>
            <a:r>
              <a:rPr lang="es-ES" dirty="0"/>
              <a:t> para cada velocidad</a:t>
            </a:r>
          </a:p>
          <a:p>
            <a:r>
              <a:rPr lang="es-ES" dirty="0"/>
              <a:t>Posibles respuestas:</a:t>
            </a:r>
          </a:p>
          <a:p>
            <a:pPr lvl="1"/>
            <a:r>
              <a:rPr lang="es-ES" dirty="0">
                <a:hlinkClick r:id="rId2"/>
              </a:rPr>
              <a:t>Subamortiguado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Sobreamortiguado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Amortiguamiento crítico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Más información de </a:t>
            </a:r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endParaRPr lang="es-ES" dirty="0">
              <a:solidFill>
                <a:srgbClr val="FFFF00"/>
              </a:solidFill>
              <a:latin typeface="Robotaur Academy Italic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>
                <a:hlinkClick r:id="rId2"/>
              </a:rPr>
              <a:t>Retos de </a:t>
            </a:r>
            <a:r>
              <a:rPr lang="es-ES" dirty="0" err="1">
                <a:hlinkClick r:id="rId2"/>
              </a:rPr>
              <a:t>Cyclops</a:t>
            </a:r>
            <a:r>
              <a:rPr lang="es-ES" dirty="0">
                <a:hlinkClick r:id="rId2"/>
              </a:rPr>
              <a:t>-Project</a:t>
            </a:r>
            <a:endParaRPr lang="es-ES" dirty="0"/>
          </a:p>
          <a:p>
            <a:r>
              <a:rPr lang="es-ES" dirty="0"/>
              <a:t>Wiki de </a:t>
            </a:r>
            <a:r>
              <a:rPr lang="es-ES" dirty="0" err="1"/>
              <a:t>Cyclops</a:t>
            </a:r>
            <a:r>
              <a:rPr lang="es-ES" dirty="0"/>
              <a:t>-Project</a:t>
            </a:r>
          </a:p>
          <a:p>
            <a:pPr lvl="1"/>
            <a:r>
              <a:rPr lang="es-ES" dirty="0">
                <a:hlinkClick r:id="rId3"/>
              </a:rPr>
              <a:t>FAQ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Implementación de un PID para un robot </a:t>
            </a:r>
            <a:r>
              <a:rPr lang="es-ES" dirty="0" err="1">
                <a:hlinkClick r:id="rId4"/>
              </a:rPr>
              <a:t>siguelíneas</a:t>
            </a:r>
            <a:endParaRPr lang="es-ES" dirty="0"/>
          </a:p>
          <a:p>
            <a:r>
              <a:rPr lang="es-ES" dirty="0">
                <a:hlinkClick r:id="rId5"/>
              </a:rPr>
              <a:t>Grupo de correo de </a:t>
            </a:r>
            <a:r>
              <a:rPr lang="es-ES" dirty="0" err="1">
                <a:hlinkClick r:id="rId5"/>
              </a:rPr>
              <a:t>Cyclops</a:t>
            </a:r>
            <a:r>
              <a:rPr lang="es-ES" dirty="0">
                <a:hlinkClick r:id="rId5"/>
              </a:rPr>
              <a:t>-Project</a:t>
            </a:r>
            <a:endParaRPr lang="es-ES" dirty="0"/>
          </a:p>
          <a:p>
            <a:r>
              <a:rPr lang="es-ES" dirty="0"/>
              <a:t>Otras </a:t>
            </a:r>
            <a:r>
              <a:rPr lang="es-ES" dirty="0">
                <a:hlinkClick r:id="rId6"/>
              </a:rPr>
              <a:t>charlas relacionadas</a:t>
            </a:r>
            <a:endParaRPr lang="es-ES" dirty="0"/>
          </a:p>
          <a:p>
            <a:pPr lvl="1"/>
            <a:r>
              <a:rPr lang="es-ES" dirty="0">
                <a:hlinkClick r:id="rId7"/>
              </a:rPr>
              <a:t>Implementación de algoritmos PID</a:t>
            </a:r>
            <a:r>
              <a:rPr lang="es-ES" dirty="0"/>
              <a:t> (</a:t>
            </a:r>
            <a:r>
              <a:rPr lang="es-ES" dirty="0" err="1"/>
              <a:t>Malakabot</a:t>
            </a:r>
            <a:r>
              <a:rPr lang="es-ES" dirty="0"/>
              <a:t> 2017)</a:t>
            </a:r>
          </a:p>
          <a:p>
            <a:pPr lvl="1"/>
            <a:r>
              <a:rPr lang="es-ES" dirty="0">
                <a:hlinkClick r:id="rId8"/>
              </a:rPr>
              <a:t>Cómo evolucionar un robot de velocistas a carreras </a:t>
            </a:r>
            <a:r>
              <a:rPr lang="es-ES" dirty="0"/>
              <a:t>(</a:t>
            </a:r>
            <a:r>
              <a:rPr lang="es-ES" dirty="0" err="1"/>
              <a:t>Granabot</a:t>
            </a:r>
            <a:r>
              <a:rPr lang="es-ES" dirty="0"/>
              <a:t> 2018)</a:t>
            </a:r>
          </a:p>
          <a:p>
            <a:pPr lvl="1"/>
            <a:r>
              <a:rPr lang="es-ES" dirty="0">
                <a:hlinkClick r:id="rId9"/>
              </a:rPr>
              <a:t>Ideas para programar un robot rastreador</a:t>
            </a:r>
            <a:r>
              <a:rPr lang="es-ES" dirty="0"/>
              <a:t> (</a:t>
            </a:r>
            <a:r>
              <a:rPr lang="es-ES" dirty="0" err="1"/>
              <a:t>Malakabot</a:t>
            </a:r>
            <a:r>
              <a:rPr lang="es-ES" dirty="0"/>
              <a:t> 2019)</a:t>
            </a:r>
          </a:p>
          <a:p>
            <a:pPr lvl="1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8922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567357"/>
            <a:ext cx="3865175" cy="3404003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Proyectos relacionados en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Cyclops-Project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Basic-</a:t>
            </a:r>
            <a:r>
              <a:rPr lang="es-ES" dirty="0" err="1">
                <a:hlinkClick r:id="rId4"/>
              </a:rPr>
              <a:t>circuit</a:t>
            </a:r>
            <a:r>
              <a:rPr lang="es-ES" dirty="0">
                <a:hlinkClick r:id="rId4"/>
              </a:rPr>
              <a:t>-</a:t>
            </a:r>
            <a:r>
              <a:rPr lang="es-ES" dirty="0" err="1">
                <a:hlinkClick r:id="rId4"/>
              </a:rPr>
              <a:t>maker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Circuit-maker</a:t>
            </a:r>
            <a:endParaRPr lang="es-ES" dirty="0"/>
          </a:p>
          <a:p>
            <a:pPr lvl="1"/>
            <a:r>
              <a:rPr lang="es-ES" dirty="0">
                <a:hlinkClick r:id="rId6"/>
              </a:rPr>
              <a:t>Time2time</a:t>
            </a:r>
            <a:endParaRPr lang="es-ES" dirty="0"/>
          </a:p>
          <a:p>
            <a:pPr lvl="1"/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430665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3047999"/>
            <a:ext cx="4454896" cy="2894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sz="2300" dirty="0"/>
              <a:t>Facebook</a:t>
            </a:r>
          </a:p>
          <a:p>
            <a:pPr lvl="1"/>
            <a:r>
              <a:rPr lang="es-ES" sz="1900" dirty="0"/>
              <a:t>@</a:t>
            </a:r>
            <a:r>
              <a:rPr lang="es-ES" sz="1900" dirty="0" err="1"/>
              <a:t>pumaprideteam</a:t>
            </a:r>
            <a:endParaRPr lang="es-ES" sz="1900" dirty="0"/>
          </a:p>
          <a:p>
            <a:r>
              <a:rPr lang="es-ES" sz="2300" dirty="0"/>
              <a:t>Twitter</a:t>
            </a:r>
          </a:p>
          <a:p>
            <a:pPr lvl="1"/>
            <a:r>
              <a:rPr lang="es-ES" sz="1900" dirty="0"/>
              <a:t>Rubén Espino: @RugidoDePuma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19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762CD62-CD3E-4C14-82A5-BF863D91B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143" y="2364310"/>
            <a:ext cx="4799713" cy="359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 err="1"/>
              <a:t>Siguelíneas</a:t>
            </a:r>
            <a:r>
              <a:rPr lang="es-ES" dirty="0"/>
              <a:t> de competición </a:t>
            </a:r>
            <a:r>
              <a:rPr lang="es-ES" dirty="0">
                <a:hlinkClick r:id="rId3"/>
              </a:rPr>
              <a:t>Open </a:t>
            </a:r>
            <a:r>
              <a:rPr lang="es-ES" dirty="0" err="1">
                <a:hlinkClick r:id="rId3"/>
              </a:rPr>
              <a:t>source</a:t>
            </a:r>
            <a:r>
              <a:rPr lang="es-ES" dirty="0">
                <a:hlinkClick r:id="rId3"/>
              </a:rPr>
              <a:t> hardware</a:t>
            </a:r>
            <a:endParaRPr lang="es-ES" dirty="0"/>
          </a:p>
          <a:p>
            <a:r>
              <a:rPr lang="es-ES" dirty="0"/>
              <a:t>Basado en tecnologías libres: </a:t>
            </a:r>
            <a:r>
              <a:rPr lang="es-ES" dirty="0" err="1"/>
              <a:t>Kicad</a:t>
            </a:r>
            <a:r>
              <a:rPr lang="es-ES" dirty="0"/>
              <a:t>, </a:t>
            </a:r>
            <a:r>
              <a:rPr lang="es-ES" dirty="0" err="1"/>
              <a:t>FreeCAD</a:t>
            </a:r>
            <a:r>
              <a:rPr lang="es-ES" dirty="0"/>
              <a:t> y Arduino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7" name="Imagen 6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7379B2F2-A9EF-41AC-B2FE-64CED86F90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6"/>
          <a:stretch/>
        </p:blipFill>
        <p:spPr>
          <a:xfrm>
            <a:off x="2853242" y="4833424"/>
            <a:ext cx="1705429" cy="1602992"/>
          </a:xfrm>
          <a:prstGeom prst="rect">
            <a:avLst/>
          </a:prstGeom>
        </p:spPr>
      </p:pic>
      <p:pic>
        <p:nvPicPr>
          <p:cNvPr id="8" name="Imagen 7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1ABEA36F-4855-475B-9DBE-D3A1CAC8C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6"/>
          <a:stretch/>
        </p:blipFill>
        <p:spPr>
          <a:xfrm>
            <a:off x="1094566" y="4833424"/>
            <a:ext cx="1705429" cy="160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 del taller:</a:t>
            </a:r>
          </a:p>
          <a:p>
            <a:pPr lvl="1"/>
            <a:r>
              <a:rPr lang="es-ES" dirty="0">
                <a:solidFill>
                  <a:srgbClr val="00B0F0"/>
                </a:solidFill>
              </a:rPr>
              <a:t>Kit básico de velocista</a:t>
            </a:r>
          </a:p>
          <a:p>
            <a:pPr lvl="1"/>
            <a:r>
              <a:rPr lang="es-ES" dirty="0">
                <a:solidFill>
                  <a:srgbClr val="00B0F0"/>
                </a:solidFill>
              </a:rPr>
              <a:t>Extra de bluetooth para comunicación inalámbrica</a:t>
            </a:r>
          </a:p>
          <a:p>
            <a:r>
              <a:rPr lang="es-ES" dirty="0"/>
              <a:t>Otras partes del kit que no se van a montar en el taller:</a:t>
            </a:r>
          </a:p>
          <a:p>
            <a:pPr lvl="1"/>
            <a:r>
              <a:rPr lang="es-ES" dirty="0"/>
              <a:t>Morro de sensores de rastreador</a:t>
            </a:r>
          </a:p>
          <a:p>
            <a:pPr lvl="1"/>
            <a:r>
              <a:rPr lang="es-ES" dirty="0"/>
              <a:t>Extra de sensores de distancia para carreras</a:t>
            </a:r>
          </a:p>
          <a:p>
            <a:pPr lvl="1"/>
            <a:r>
              <a:rPr lang="es-ES" dirty="0"/>
              <a:t>Extra de cámara para seguimiento de línea experimental a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kit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Kit básico de velocista:</a:t>
            </a:r>
          </a:p>
          <a:p>
            <a:pPr lvl="1"/>
            <a:r>
              <a:rPr lang="es-ES" dirty="0"/>
              <a:t>Chasis </a:t>
            </a:r>
            <a:r>
              <a:rPr lang="es-ES" dirty="0" err="1"/>
              <a:t>autosoportado</a:t>
            </a:r>
            <a:r>
              <a:rPr lang="es-ES" dirty="0"/>
              <a:t>: el chasis es la propia PCB</a:t>
            </a:r>
          </a:p>
          <a:p>
            <a:pPr lvl="1"/>
            <a:r>
              <a:rPr lang="es-ES" dirty="0"/>
              <a:t>Morro intercambiable con 6 sensores CNY70 multiplexados para seguimiento de línea</a:t>
            </a:r>
          </a:p>
          <a:p>
            <a:pPr lvl="1"/>
            <a:r>
              <a:rPr lang="es-ES" dirty="0"/>
              <a:t>Batería </a:t>
            </a:r>
            <a:r>
              <a:rPr lang="es-ES" dirty="0" err="1"/>
              <a:t>Lipo</a:t>
            </a:r>
            <a:r>
              <a:rPr lang="es-ES" dirty="0"/>
              <a:t> 2S</a:t>
            </a:r>
          </a:p>
          <a:p>
            <a:pPr lvl="1"/>
            <a:r>
              <a:rPr lang="es-ES" dirty="0"/>
              <a:t>Arduino nano</a:t>
            </a:r>
          </a:p>
          <a:p>
            <a:pPr lvl="1"/>
            <a:r>
              <a:rPr lang="es-ES" dirty="0"/>
              <a:t>Pulsadores de selección de menú</a:t>
            </a:r>
          </a:p>
          <a:p>
            <a:pPr lvl="1"/>
            <a:r>
              <a:rPr lang="es-ES" dirty="0"/>
              <a:t>Leds indicadores</a:t>
            </a:r>
          </a:p>
          <a:p>
            <a:pPr lvl="1"/>
            <a:r>
              <a:rPr lang="es-ES" dirty="0"/>
              <a:t>Expansor I2C para poder soportar todos los periféricos incorporados</a:t>
            </a:r>
          </a:p>
          <a:p>
            <a:pPr lvl="1"/>
            <a:r>
              <a:rPr lang="es-ES" dirty="0"/>
              <a:t>Driver de motores TB6612FNG</a:t>
            </a:r>
          </a:p>
          <a:p>
            <a:pPr lvl="1"/>
            <a:r>
              <a:rPr lang="es-ES" dirty="0" err="1"/>
              <a:t>Micromotores</a:t>
            </a:r>
            <a:r>
              <a:rPr lang="es-ES" dirty="0"/>
              <a:t> 10:1 HP con </a:t>
            </a:r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Ruedas de 32mm de diámetro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5ABE467-1BEB-46AE-B493-70063DF5A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2" y="2504987"/>
            <a:ext cx="4799713" cy="359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r="26022"/>
          <a:stretch/>
        </p:blipFill>
        <p:spPr>
          <a:xfrm>
            <a:off x="2488803" y="4394642"/>
            <a:ext cx="1678898" cy="21150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Consejos de montaje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258809" cy="3599316"/>
          </a:xfrm>
        </p:spPr>
        <p:txBody>
          <a:bodyPr>
            <a:normAutofit fontScale="92500"/>
          </a:bodyPr>
          <a:lstStyle/>
          <a:p>
            <a:r>
              <a:rPr lang="es-ES" dirty="0"/>
              <a:t>Antes de montar los integrados DIP en sus zócalos, primero es mejor soldar los zócalos a las </a:t>
            </a:r>
            <a:r>
              <a:rPr lang="es-ES" dirty="0" err="1"/>
              <a:t>PCBs</a:t>
            </a:r>
            <a:r>
              <a:rPr lang="es-ES" dirty="0"/>
              <a:t>. Así se evita quemarlos o equivocarse irremediablemente con la orientación del integrado</a:t>
            </a:r>
          </a:p>
          <a:p>
            <a:r>
              <a:rPr lang="es-ES" dirty="0"/>
              <a:t>Para no conectar la Arduino y el driver del revés puedes intercambiar los conectores macho y hembra de uno de los lados, de tal manera que te obligue a conectarlo en la posición correcta</a:t>
            </a:r>
          </a:p>
          <a:p>
            <a:r>
              <a:rPr lang="es-ES" dirty="0"/>
              <a:t>¡¡Pide supervisión para insertar las tuercas en los soportes de motores y para soldar los CNY70!!</a:t>
            </a:r>
          </a:p>
          <a:p>
            <a:r>
              <a:rPr lang="es-ES" dirty="0"/>
              <a:t>Para colocar los componentes, guiarse por el BOM y/o el esquemático de la PCB correspondiente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6" name="Imagen 5" descr="Imagen que contiene música, piano, sintetizador&#10;&#10;Descripción generada con confianza alta">
            <a:extLst>
              <a:ext uri="{FF2B5EF4-FFF2-40B4-BE49-F238E27FC236}">
                <a16:creationId xmlns:a16="http://schemas.microsoft.com/office/drawing/2014/main" id="{E74B5DBC-38BA-481C-8C81-F7D755DA4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74" y="2195452"/>
            <a:ext cx="2079625" cy="2079625"/>
          </a:xfrm>
          <a:prstGeom prst="rect">
            <a:avLst/>
          </a:prstGeom>
        </p:spPr>
      </p:pic>
      <p:pic>
        <p:nvPicPr>
          <p:cNvPr id="8" name="Imagen 7" descr="Imagen que contiene electrónica, circuito&#10;&#10;Descripción generada con confianza muy alta">
            <a:extLst>
              <a:ext uri="{FF2B5EF4-FFF2-40B4-BE49-F238E27FC236}">
                <a16:creationId xmlns:a16="http://schemas.microsoft.com/office/drawing/2014/main" id="{DC53EBE3-F8A4-44CE-9761-8526AAA47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75" y="4275077"/>
            <a:ext cx="2079625" cy="207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41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Antes de empezar a soldar…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116015"/>
            <a:ext cx="11203284" cy="4389716"/>
          </a:xfrm>
        </p:spPr>
        <p:txBody>
          <a:bodyPr>
            <a:normAutofit/>
          </a:bodyPr>
          <a:lstStyle/>
          <a:p>
            <a:r>
              <a:rPr lang="es-ES" dirty="0"/>
              <a:t>Sobre el montaje:</a:t>
            </a:r>
          </a:p>
          <a:p>
            <a:pPr lvl="1"/>
            <a:r>
              <a:rPr lang="es-ES" b="1" dirty="0"/>
              <a:t>Seguir el </a:t>
            </a:r>
            <a:r>
              <a:rPr lang="es-ES" b="1" dirty="0">
                <a:hlinkClick r:id="rId2"/>
              </a:rPr>
              <a:t>tutorial de montaje </a:t>
            </a:r>
            <a:r>
              <a:rPr lang="es-ES" b="1" dirty="0"/>
              <a:t>al pie de la letra para evitar errores.</a:t>
            </a:r>
          </a:p>
          <a:p>
            <a:pPr lvl="1"/>
            <a:r>
              <a:rPr lang="es-ES" b="1" dirty="0"/>
              <a:t>No hacer suposiciones. Ante la duda, ¡preguntad!</a:t>
            </a:r>
            <a:endParaRPr lang="es-ES" dirty="0"/>
          </a:p>
          <a:p>
            <a:pPr lvl="1"/>
            <a:r>
              <a:rPr lang="es-ES" b="1" dirty="0"/>
              <a:t>No fiarse de los colores de las fotos, ya que pueden verse alterados y confundirse los colores de las resistencias.</a:t>
            </a:r>
            <a:endParaRPr lang="es-ES" dirty="0"/>
          </a:p>
          <a:p>
            <a:pPr lvl="1"/>
            <a:r>
              <a:rPr lang="es-ES" b="1" dirty="0"/>
              <a:t>La versiones de las </a:t>
            </a:r>
            <a:r>
              <a:rPr lang="es-ES" b="1" dirty="0" err="1"/>
              <a:t>PCBs</a:t>
            </a:r>
            <a:r>
              <a:rPr lang="es-ES" b="1" dirty="0"/>
              <a:t> son la “Main_board_V2” y la “</a:t>
            </a:r>
            <a:r>
              <a:rPr lang="es-ES" b="1" dirty="0" err="1"/>
              <a:t>Sensor_board</a:t>
            </a:r>
            <a:r>
              <a:rPr lang="es-ES" b="1" dirty="0"/>
              <a:t>”.</a:t>
            </a:r>
          </a:p>
          <a:p>
            <a:pPr lvl="1"/>
            <a:r>
              <a:rPr lang="es-ES" b="1" dirty="0"/>
              <a:t>“Sensor_board_V2” se corresponde con el morro de rastreador.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6BAAB3E-F9F1-4B6A-A3BE-FB0E976F8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4588570"/>
            <a:ext cx="3622401" cy="2267682"/>
          </a:xfrm>
          <a:prstGeom prst="rect">
            <a:avLst/>
          </a:prstGeom>
        </p:spPr>
      </p:pic>
      <p:pic>
        <p:nvPicPr>
          <p:cNvPr id="8" name="Imagen 7" descr="Imagen que contiene objeto, reloj&#10;&#10;Descripción generada con confianza alta">
            <a:extLst>
              <a:ext uri="{FF2B5EF4-FFF2-40B4-BE49-F238E27FC236}">
                <a16:creationId xmlns:a16="http://schemas.microsoft.com/office/drawing/2014/main" id="{E5310E41-A654-4812-A4D7-EBD60C076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257" y="4588570"/>
            <a:ext cx="5050973" cy="226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10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53571" cy="1080938"/>
          </a:xfrm>
        </p:spPr>
        <p:txBody>
          <a:bodyPr>
            <a:normAutofit/>
          </a:bodyPr>
          <a:lstStyle/>
          <a:p>
            <a:r>
              <a:rPr lang="es-ES" sz="3500" dirty="0">
                <a:solidFill>
                  <a:srgbClr val="FFFF00"/>
                </a:solidFill>
                <a:latin typeface="Robotaur Academy Italic" pitchFamily="2" charset="0"/>
              </a:rPr>
              <a:t>Curiosidades: la alimentación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707549" cy="3599316"/>
          </a:xfrm>
        </p:spPr>
        <p:txBody>
          <a:bodyPr>
            <a:normAutofit/>
          </a:bodyPr>
          <a:lstStyle/>
          <a:p>
            <a:r>
              <a:rPr lang="es-ES" dirty="0"/>
              <a:t>El conversor DC-DC no es imprescindible para el funcionamiento del robot</a:t>
            </a:r>
          </a:p>
          <a:p>
            <a:r>
              <a:rPr lang="es-ES" dirty="0"/>
              <a:t>La Arduino Nano lleva un regulador lineal de 5V por debajo, el cual se puede habilitar puenteando el jumper JP1</a:t>
            </a:r>
          </a:p>
          <a:p>
            <a:r>
              <a:rPr lang="es-ES" dirty="0"/>
              <a:t>La ventaja del DC-DC es que aporta más corriente y resultará útil si se pretende montar más elementos como los sensores de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5" name="Imagen 4" descr="C:\Users\resaj\Dropbox\Pendiente\Cyclops\IMG_20171009_124755.jpg">
            <a:extLst>
              <a:ext uri="{FF2B5EF4-FFF2-40B4-BE49-F238E27FC236}">
                <a16:creationId xmlns:a16="http://schemas.microsoft.com/office/drawing/2014/main" id="{94ADF534-275B-4469-A443-B2FE5AFD0F6A}"/>
              </a:ext>
            </a:extLst>
          </p:cNvPr>
          <p:cNvPicPr/>
          <p:nvPr/>
        </p:nvPicPr>
        <p:blipFill>
          <a:blip r:embed="rId2"/>
          <a:srcRect l="33866" t="32337" r="32853" b="28534"/>
          <a:stretch>
            <a:fillRect/>
          </a:stretch>
        </p:blipFill>
        <p:spPr>
          <a:xfrm>
            <a:off x="7568565" y="2955608"/>
            <a:ext cx="1778635" cy="2788285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0F7EBD1-0742-45C6-BA32-88A6E83E3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7895" y="2872017"/>
            <a:ext cx="2647239" cy="295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14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¡Necesito más pines!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El multiplexor: actúa como un conmutador</a:t>
            </a:r>
          </a:p>
          <a:p>
            <a:r>
              <a:rPr lang="es-ES" dirty="0"/>
              <a:t>El expansor I2C: amplía la capacidad de pines de la Arduino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0422F9-EBC8-4DF7-8C08-A72B8B867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369" y="3526198"/>
            <a:ext cx="3441509" cy="29126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9EAFFA1-EAF9-44DD-AB7D-04FA4550F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638" y="3556177"/>
            <a:ext cx="4315362" cy="288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566287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0</TotalTime>
  <Words>1029</Words>
  <Application>Microsoft Office PowerPoint</Application>
  <PresentationFormat>Panorámica</PresentationFormat>
  <Paragraphs>154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Robotaur Academy Italic</vt:lpstr>
      <vt:lpstr>Trebuchet MS</vt:lpstr>
      <vt:lpstr>Berlín</vt:lpstr>
      <vt:lpstr>taller Cyclops-Project Granabot 2022</vt:lpstr>
      <vt:lpstr>Cyclops-Project</vt:lpstr>
      <vt:lpstr>Cyclops: Composición del kit</vt:lpstr>
      <vt:lpstr>Cyclops: kit básico</vt:lpstr>
      <vt:lpstr>Cyclops: Bluetooth</vt:lpstr>
      <vt:lpstr>Consejos de montaje</vt:lpstr>
      <vt:lpstr>Antes de empezar a soldar…</vt:lpstr>
      <vt:lpstr>Curiosidades: la alimentación</vt:lpstr>
      <vt:lpstr>Curiosidades: ¡Necesito más pines!</vt:lpstr>
      <vt:lpstr>Curiosidades: ¡¡Colisión en el puerto serie!!</vt:lpstr>
      <vt:lpstr>Curiosidades: lectura de batería</vt:lpstr>
      <vt:lpstr>Baterías de litio-polímero</vt:lpstr>
      <vt:lpstr>Cyclops: Firmware</vt:lpstr>
      <vt:lpstr>Pruebas de bluetooth</vt:lpstr>
      <vt:lpstr>Algoritmo PID: teoría</vt:lpstr>
      <vt:lpstr>Algoritmo PID: calibración</vt:lpstr>
      <vt:lpstr>Más información de Cyclops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Rubén Espino San José</cp:lastModifiedBy>
  <cp:revision>140</cp:revision>
  <dcterms:created xsi:type="dcterms:W3CDTF">2016-11-04T09:25:46Z</dcterms:created>
  <dcterms:modified xsi:type="dcterms:W3CDTF">2022-04-18T23:27:26Z</dcterms:modified>
</cp:coreProperties>
</file>

<file path=docProps/thumbnail.jpeg>
</file>